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6" r:id="rId7"/>
    <p:sldId id="267" r:id="rId8"/>
    <p:sldId id="268" r:id="rId9"/>
    <p:sldId id="269" r:id="rId10"/>
    <p:sldId id="261" r:id="rId11"/>
    <p:sldId id="262" r:id="rId12"/>
    <p:sldId id="263" r:id="rId13"/>
    <p:sldId id="264" r:id="rId14"/>
    <p:sldId id="265" r:id="rId15"/>
    <p:sldId id="270" r:id="rId16"/>
    <p:sldId id="271" r:id="rId17"/>
    <p:sldId id="272" r:id="rId18"/>
    <p:sldId id="273" r:id="rId19"/>
    <p:sldId id="275" r:id="rId20"/>
    <p:sldId id="276" r:id="rId21"/>
    <p:sldId id="278" r:id="rId22"/>
    <p:sldId id="279" r:id="rId23"/>
    <p:sldId id="280" r:id="rId24"/>
    <p:sldId id="281" r:id="rId25"/>
    <p:sldId id="282" r:id="rId26"/>
    <p:sldId id="283" r:id="rId27"/>
    <p:sldId id="284" r:id="rId28"/>
    <p:sldId id="285" r:id="rId29"/>
    <p:sldId id="288" r:id="rId30"/>
    <p:sldId id="289" r:id="rId31"/>
    <p:sldId id="290" r:id="rId32"/>
    <p:sldId id="286" r:id="rId33"/>
    <p:sldId id="291" r:id="rId34"/>
    <p:sldId id="287" r:id="rId3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859AB6F-BBA1-4F10-8255-475FD0C5A5E2}" type="datetimeFigureOut">
              <a:rPr lang="ru-RU" smtClean="0"/>
              <a:t>26.11.2014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0AE11C-5EFC-45F7-8488-DEAFBA45291A}" type="slidenum">
              <a:rPr lang="ru-RU" smtClean="0"/>
              <a:t>‹#›</a:t>
            </a:fld>
            <a:endParaRPr lang="ru-RU"/>
          </a:p>
        </p:txBody>
      </p:sp>
    </p:spTree>
    <p:extLst>
      <p:ext uri="{BB962C8B-B14F-4D97-AF65-F5344CB8AC3E}">
        <p14:creationId xmlns:p14="http://schemas.microsoft.com/office/powerpoint/2010/main" val="3607618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859AB6F-BBA1-4F10-8255-475FD0C5A5E2}" type="datetimeFigureOut">
              <a:rPr lang="ru-RU" smtClean="0"/>
              <a:t>26.11.2014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0AE11C-5EFC-45F7-8488-DEAFBA45291A}" type="slidenum">
              <a:rPr lang="ru-RU" smtClean="0"/>
              <a:t>‹#›</a:t>
            </a:fld>
            <a:endParaRPr lang="ru-RU"/>
          </a:p>
        </p:txBody>
      </p:sp>
    </p:spTree>
    <p:extLst>
      <p:ext uri="{BB962C8B-B14F-4D97-AF65-F5344CB8AC3E}">
        <p14:creationId xmlns:p14="http://schemas.microsoft.com/office/powerpoint/2010/main" val="368583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859AB6F-BBA1-4F10-8255-475FD0C5A5E2}" type="datetimeFigureOut">
              <a:rPr lang="ru-RU" smtClean="0"/>
              <a:t>26.11.2014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0AE11C-5EFC-45F7-8488-DEAFBA45291A}" type="slidenum">
              <a:rPr lang="ru-RU" smtClean="0"/>
              <a:t>‹#›</a:t>
            </a:fld>
            <a:endParaRPr lang="ru-RU"/>
          </a:p>
        </p:txBody>
      </p:sp>
    </p:spTree>
    <p:extLst>
      <p:ext uri="{BB962C8B-B14F-4D97-AF65-F5344CB8AC3E}">
        <p14:creationId xmlns:p14="http://schemas.microsoft.com/office/powerpoint/2010/main" val="3771578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859AB6F-BBA1-4F10-8255-475FD0C5A5E2}" type="datetimeFigureOut">
              <a:rPr lang="ru-RU" smtClean="0"/>
              <a:t>26.11.2014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0AE11C-5EFC-45F7-8488-DEAFBA45291A}" type="slidenum">
              <a:rPr lang="ru-RU" smtClean="0"/>
              <a:t>‹#›</a:t>
            </a:fld>
            <a:endParaRPr lang="ru-RU"/>
          </a:p>
        </p:txBody>
      </p:sp>
    </p:spTree>
    <p:extLst>
      <p:ext uri="{BB962C8B-B14F-4D97-AF65-F5344CB8AC3E}">
        <p14:creationId xmlns:p14="http://schemas.microsoft.com/office/powerpoint/2010/main" val="1613935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859AB6F-BBA1-4F10-8255-475FD0C5A5E2}" type="datetimeFigureOut">
              <a:rPr lang="ru-RU" smtClean="0"/>
              <a:t>26.11.2014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0AE11C-5EFC-45F7-8488-DEAFBA45291A}" type="slidenum">
              <a:rPr lang="ru-RU" smtClean="0"/>
              <a:t>‹#›</a:t>
            </a:fld>
            <a:endParaRPr lang="ru-RU"/>
          </a:p>
        </p:txBody>
      </p:sp>
    </p:spTree>
    <p:extLst>
      <p:ext uri="{BB962C8B-B14F-4D97-AF65-F5344CB8AC3E}">
        <p14:creationId xmlns:p14="http://schemas.microsoft.com/office/powerpoint/2010/main" val="3499069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859AB6F-BBA1-4F10-8255-475FD0C5A5E2}" type="datetimeFigureOut">
              <a:rPr lang="ru-RU" smtClean="0"/>
              <a:t>26.11.2014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40AE11C-5EFC-45F7-8488-DEAFBA45291A}" type="slidenum">
              <a:rPr lang="ru-RU" smtClean="0"/>
              <a:t>‹#›</a:t>
            </a:fld>
            <a:endParaRPr lang="ru-RU"/>
          </a:p>
        </p:txBody>
      </p:sp>
    </p:spTree>
    <p:extLst>
      <p:ext uri="{BB962C8B-B14F-4D97-AF65-F5344CB8AC3E}">
        <p14:creationId xmlns:p14="http://schemas.microsoft.com/office/powerpoint/2010/main" val="308921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859AB6F-BBA1-4F10-8255-475FD0C5A5E2}" type="datetimeFigureOut">
              <a:rPr lang="ru-RU" smtClean="0"/>
              <a:t>26.11.2014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40AE11C-5EFC-45F7-8488-DEAFBA45291A}" type="slidenum">
              <a:rPr lang="ru-RU" smtClean="0"/>
              <a:t>‹#›</a:t>
            </a:fld>
            <a:endParaRPr lang="ru-RU"/>
          </a:p>
        </p:txBody>
      </p:sp>
    </p:spTree>
    <p:extLst>
      <p:ext uri="{BB962C8B-B14F-4D97-AF65-F5344CB8AC3E}">
        <p14:creationId xmlns:p14="http://schemas.microsoft.com/office/powerpoint/2010/main" val="338420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859AB6F-BBA1-4F10-8255-475FD0C5A5E2}" type="datetimeFigureOut">
              <a:rPr lang="ru-RU" smtClean="0"/>
              <a:t>26.11.2014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40AE11C-5EFC-45F7-8488-DEAFBA45291A}" type="slidenum">
              <a:rPr lang="ru-RU" smtClean="0"/>
              <a:t>‹#›</a:t>
            </a:fld>
            <a:endParaRPr lang="ru-RU"/>
          </a:p>
        </p:txBody>
      </p:sp>
    </p:spTree>
    <p:extLst>
      <p:ext uri="{BB962C8B-B14F-4D97-AF65-F5344CB8AC3E}">
        <p14:creationId xmlns:p14="http://schemas.microsoft.com/office/powerpoint/2010/main" val="2691542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859AB6F-BBA1-4F10-8255-475FD0C5A5E2}" type="datetimeFigureOut">
              <a:rPr lang="ru-RU" smtClean="0"/>
              <a:t>26.11.2014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40AE11C-5EFC-45F7-8488-DEAFBA45291A}" type="slidenum">
              <a:rPr lang="ru-RU" smtClean="0"/>
              <a:t>‹#›</a:t>
            </a:fld>
            <a:endParaRPr lang="ru-RU"/>
          </a:p>
        </p:txBody>
      </p:sp>
    </p:spTree>
    <p:extLst>
      <p:ext uri="{BB962C8B-B14F-4D97-AF65-F5344CB8AC3E}">
        <p14:creationId xmlns:p14="http://schemas.microsoft.com/office/powerpoint/2010/main" val="913293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859AB6F-BBA1-4F10-8255-475FD0C5A5E2}" type="datetimeFigureOut">
              <a:rPr lang="ru-RU" smtClean="0"/>
              <a:t>26.11.2014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40AE11C-5EFC-45F7-8488-DEAFBA45291A}" type="slidenum">
              <a:rPr lang="ru-RU" smtClean="0"/>
              <a:t>‹#›</a:t>
            </a:fld>
            <a:endParaRPr lang="ru-RU"/>
          </a:p>
        </p:txBody>
      </p:sp>
    </p:spTree>
    <p:extLst>
      <p:ext uri="{BB962C8B-B14F-4D97-AF65-F5344CB8AC3E}">
        <p14:creationId xmlns:p14="http://schemas.microsoft.com/office/powerpoint/2010/main" val="2616107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859AB6F-BBA1-4F10-8255-475FD0C5A5E2}" type="datetimeFigureOut">
              <a:rPr lang="ru-RU" smtClean="0"/>
              <a:t>26.11.2014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40AE11C-5EFC-45F7-8488-DEAFBA45291A}" type="slidenum">
              <a:rPr lang="ru-RU" smtClean="0"/>
              <a:t>‹#›</a:t>
            </a:fld>
            <a:endParaRPr lang="ru-RU"/>
          </a:p>
        </p:txBody>
      </p:sp>
    </p:spTree>
    <p:extLst>
      <p:ext uri="{BB962C8B-B14F-4D97-AF65-F5344CB8AC3E}">
        <p14:creationId xmlns:p14="http://schemas.microsoft.com/office/powerpoint/2010/main" val="917978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59AB6F-BBA1-4F10-8255-475FD0C5A5E2}" type="datetimeFigureOut">
              <a:rPr lang="ru-RU" smtClean="0"/>
              <a:t>26.11.2014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0AE11C-5EFC-45F7-8488-DEAFBA45291A}" type="slidenum">
              <a:rPr lang="ru-RU" smtClean="0"/>
              <a:t>‹#›</a:t>
            </a:fld>
            <a:endParaRPr lang="ru-RU"/>
          </a:p>
        </p:txBody>
      </p:sp>
    </p:spTree>
    <p:extLst>
      <p:ext uri="{BB962C8B-B14F-4D97-AF65-F5344CB8AC3E}">
        <p14:creationId xmlns:p14="http://schemas.microsoft.com/office/powerpoint/2010/main" val="2907832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rezina812.ru/lenta_konv.php" TargetMode="External"/><Relationship Id="rId2" Type="http://schemas.openxmlformats.org/officeDocument/2006/relationships/image" Target="../media/image11.jpeg"/><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hyperlink" Target="http://rezina812.ru/remni.php" TargetMode="External"/><Relationship Id="rId4" Type="http://schemas.openxmlformats.org/officeDocument/2006/relationships/image" Target="../media/image12.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rezina812.ru/rukava.php" TargetMode="External"/><Relationship Id="rId3" Type="http://schemas.openxmlformats.org/officeDocument/2006/relationships/image" Target="../media/image14.jpeg"/><Relationship Id="rId7" Type="http://schemas.openxmlformats.org/officeDocument/2006/relationships/image" Target="../media/image16.jpeg"/><Relationship Id="rId2" Type="http://schemas.openxmlformats.org/officeDocument/2006/relationships/hyperlink" Target="http://rezina812.ru/poliuretan.php" TargetMode="External"/><Relationship Id="rId1" Type="http://schemas.openxmlformats.org/officeDocument/2006/relationships/slideLayout" Target="../slideLayouts/slideLayout2.xml"/><Relationship Id="rId6" Type="http://schemas.openxmlformats.org/officeDocument/2006/relationships/hyperlink" Target="http://rezina812.ru/tehplast.php" TargetMode="External"/><Relationship Id="rId5" Type="http://schemas.openxmlformats.org/officeDocument/2006/relationships/image" Target="../media/image15.jpeg"/><Relationship Id="rId4" Type="http://schemas.openxmlformats.org/officeDocument/2006/relationships/hyperlink" Target="http://rezina812.ru/teh_koja.php" TargetMode="External"/><Relationship Id="rId9" Type="http://schemas.openxmlformats.org/officeDocument/2006/relationships/image" Target="../media/image17.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ru.wikipedia.org/wiki/%D0%A4%D0%B0%D0%B9%D0%BB:Ceylon_rubber.jpg" TargetMode="External"/><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8.gi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hyperlink" Target="http://upload.wikimedia.org/wikipedia/commons/b/bc/Vulcanization.svg"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67687" y="42318"/>
            <a:ext cx="7772400" cy="1470025"/>
          </a:xfrm>
        </p:spPr>
        <p:txBody>
          <a:bodyPr/>
          <a:lstStyle/>
          <a:p>
            <a:r>
              <a:rPr lang="ru-RU" dirty="0" smtClean="0"/>
              <a:t>Производство каучуков и резины</a:t>
            </a:r>
            <a:endParaRPr lang="ru-RU" dirty="0"/>
          </a:p>
        </p:txBody>
      </p:sp>
      <p:sp>
        <p:nvSpPr>
          <p:cNvPr id="3" name="Подзаголовок 2"/>
          <p:cNvSpPr>
            <a:spLocks noGrp="1"/>
          </p:cNvSpPr>
          <p:nvPr>
            <p:ph type="subTitle" idx="1"/>
          </p:nvPr>
        </p:nvSpPr>
        <p:spPr>
          <a:xfrm>
            <a:off x="179512" y="1412776"/>
            <a:ext cx="8718828" cy="5184576"/>
          </a:xfrm>
        </p:spPr>
        <p:txBody>
          <a:bodyPr/>
          <a:lstStyle/>
          <a:p>
            <a:r>
              <a:rPr lang="ru-RU" b="1" dirty="0" err="1" smtClean="0">
                <a:solidFill>
                  <a:schemeClr val="tx1"/>
                </a:solidFill>
                <a:latin typeface="Times New Roman" pitchFamily="18" charset="0"/>
                <a:cs typeface="Times New Roman" pitchFamily="18" charset="0"/>
              </a:rPr>
              <a:t>Каучу́ки</a:t>
            </a:r>
            <a:r>
              <a:rPr lang="ru-RU" b="1" dirty="0" smtClean="0">
                <a:solidFill>
                  <a:schemeClr val="tx1"/>
                </a:solidFill>
                <a:latin typeface="Times New Roman" pitchFamily="18" charset="0"/>
                <a:cs typeface="Times New Roman" pitchFamily="18" charset="0"/>
              </a:rPr>
              <a:t> — натуральные или синтетические </a:t>
            </a:r>
            <a:r>
              <a:rPr lang="ru-RU" dirty="0" smtClean="0">
                <a:solidFill>
                  <a:schemeClr val="tx1"/>
                </a:solidFill>
                <a:latin typeface="Times New Roman" pitchFamily="18" charset="0"/>
                <a:cs typeface="Times New Roman" pitchFamily="18" charset="0"/>
              </a:rPr>
              <a:t>эластомеры</a:t>
            </a:r>
            <a:r>
              <a:rPr lang="ru-RU" b="1" dirty="0" smtClean="0">
                <a:solidFill>
                  <a:schemeClr val="tx1"/>
                </a:solidFill>
                <a:latin typeface="Times New Roman" pitchFamily="18" charset="0"/>
                <a:cs typeface="Times New Roman" pitchFamily="18" charset="0"/>
              </a:rPr>
              <a:t>, характеризующиеся эластичностью, водонепроницаемостью и электроизоляционными свойствами, из которых путём вулканизации получают резины и эбониты</a:t>
            </a:r>
            <a:endParaRPr lang="ru-RU" dirty="0">
              <a:solidFill>
                <a:schemeClr val="tx1"/>
              </a:solidFill>
            </a:endParaRPr>
          </a:p>
        </p:txBody>
      </p:sp>
      <p:pic>
        <p:nvPicPr>
          <p:cNvPr id="4" name="Рисунок 3" descr="1,4-цис-Полиизопрен"/>
          <p:cNvPicPr/>
          <p:nvPr/>
        </p:nvPicPr>
        <p:blipFill>
          <a:blip r:embed="rId2" cstate="print"/>
          <a:srcRect/>
          <a:stretch>
            <a:fillRect/>
          </a:stretch>
        </p:blipFill>
        <p:spPr bwMode="auto">
          <a:xfrm>
            <a:off x="827584" y="4365104"/>
            <a:ext cx="6912768" cy="2304256"/>
          </a:xfrm>
          <a:prstGeom prst="rect">
            <a:avLst/>
          </a:prstGeom>
          <a:noFill/>
          <a:ln w="9525">
            <a:noFill/>
            <a:miter lim="800000"/>
            <a:headEnd/>
            <a:tailEnd/>
          </a:ln>
        </p:spPr>
      </p:pic>
    </p:spTree>
    <p:extLst>
      <p:ext uri="{BB962C8B-B14F-4D97-AF65-F5344CB8AC3E}">
        <p14:creationId xmlns:p14="http://schemas.microsoft.com/office/powerpoint/2010/main" val="3101972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50126"/>
            <a:ext cx="9144000" cy="6578220"/>
          </a:xfrm>
        </p:spPr>
        <p:txBody>
          <a:bodyPr>
            <a:normAutofit fontScale="92500"/>
          </a:bodyPr>
          <a:lstStyle/>
          <a:p>
            <a:pPr marL="0" indent="0">
              <a:buNone/>
            </a:pPr>
            <a:r>
              <a:rPr lang="ru-RU" dirty="0" smtClean="0"/>
              <a:t>Синтетический </a:t>
            </a:r>
            <a:r>
              <a:rPr lang="ru-RU" dirty="0"/>
              <a:t>каучук - высокополимерный, </a:t>
            </a:r>
            <a:r>
              <a:rPr lang="ru-RU" dirty="0" err="1"/>
              <a:t>каучукоподобный</a:t>
            </a:r>
            <a:r>
              <a:rPr lang="ru-RU" dirty="0"/>
              <a:t> материал. Его получают полимеризацией или </a:t>
            </a:r>
            <a:r>
              <a:rPr lang="ru-RU" dirty="0" err="1"/>
              <a:t>сополимеризацией</a:t>
            </a:r>
            <a:r>
              <a:rPr lang="ru-RU" dirty="0"/>
              <a:t> бутадиена, стирола, изопрена, </a:t>
            </a:r>
            <a:r>
              <a:rPr lang="ru-RU" dirty="0" err="1"/>
              <a:t>хлорпрена</a:t>
            </a:r>
            <a:r>
              <a:rPr lang="ru-RU" dirty="0"/>
              <a:t>, изобутилена, нитрила акриловой кислоты. Подобно натуральным каучукам, синтетические имеют длинные макромолекулярные цепи, иногда разветвленные, со средним молекулярным весом, равным сотням тысяч и даже миллионам. Полимерные цепи в синтетическом каучуке в большинстве случаев имеют двойные связи, благодаря которым при вулканизации образуется пространственная сетка, получаемая при этом резина, приобретает характерные физико-механические свойства.</a:t>
            </a:r>
          </a:p>
          <a:p>
            <a:endParaRPr lang="ru-RU" dirty="0"/>
          </a:p>
        </p:txBody>
      </p:sp>
    </p:spTree>
    <p:extLst>
      <p:ext uri="{BB962C8B-B14F-4D97-AF65-F5344CB8AC3E}">
        <p14:creationId xmlns:p14="http://schemas.microsoft.com/office/powerpoint/2010/main" val="38099543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36478"/>
            <a:ext cx="9036496" cy="6673755"/>
          </a:xfrm>
        </p:spPr>
        <p:txBody>
          <a:bodyPr>
            <a:normAutofit/>
          </a:bodyPr>
          <a:lstStyle/>
          <a:p>
            <a:r>
              <a:rPr lang="ru-RU" dirty="0"/>
              <a:t>    </a:t>
            </a:r>
            <a:r>
              <a:rPr lang="ru-RU" b="1" dirty="0"/>
              <a:t>Бутадиен-нитрилакриловый каучук</a:t>
            </a:r>
            <a:r>
              <a:rPr lang="ru-RU" dirty="0"/>
              <a:t> - это синтетический каучук, продукт совместной полимеризации бутадиена с нитрилом акриловой кислоты (СН</a:t>
            </a:r>
            <a:r>
              <a:rPr lang="ru-RU" baseline="-25000" dirty="0"/>
              <a:t>2</a:t>
            </a:r>
            <a:r>
              <a:rPr lang="ru-RU" dirty="0"/>
              <a:t>=СНСN). Используется главным образом в производстве </a:t>
            </a:r>
            <a:r>
              <a:rPr lang="ru-RU" dirty="0" err="1"/>
              <a:t>бензино</a:t>
            </a:r>
            <a:r>
              <a:rPr lang="ru-RU" dirty="0"/>
              <a:t>- и маслостойких изделий.</a:t>
            </a:r>
          </a:p>
          <a:p>
            <a:r>
              <a:rPr lang="ru-RU" dirty="0"/>
              <a:t>    </a:t>
            </a:r>
            <a:r>
              <a:rPr lang="ru-RU" b="1" dirty="0"/>
              <a:t>Бутадиеновый каучук</a:t>
            </a:r>
            <a:r>
              <a:rPr lang="ru-RU" dirty="0"/>
              <a:t> (СН</a:t>
            </a:r>
            <a:r>
              <a:rPr lang="ru-RU" baseline="-25000" dirty="0"/>
              <a:t>2 </a:t>
            </a:r>
            <a:r>
              <a:rPr lang="ru-RU" dirty="0"/>
              <a:t>== СН—СН == СН</a:t>
            </a:r>
            <a:r>
              <a:rPr lang="ru-RU" baseline="-25000" dirty="0"/>
              <a:t>2</a:t>
            </a:r>
            <a:r>
              <a:rPr lang="ru-RU" dirty="0"/>
              <a:t>) - это синтетический каучук, получаемый полимеризацией бутадиена. По некоторым свойствам, например прочности в сажевых смесях, не уступает природному, по другим, например клеящей способности , не заменяет его.</a:t>
            </a:r>
          </a:p>
          <a:p>
            <a:endParaRPr lang="ru-RU" dirty="0"/>
          </a:p>
        </p:txBody>
      </p:sp>
    </p:spTree>
    <p:extLst>
      <p:ext uri="{BB962C8B-B14F-4D97-AF65-F5344CB8AC3E}">
        <p14:creationId xmlns:p14="http://schemas.microsoft.com/office/powerpoint/2010/main" val="2740327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592"/>
            <a:ext cx="8229600" cy="6071572"/>
          </a:xfrm>
        </p:spPr>
        <p:txBody>
          <a:bodyPr/>
          <a:lstStyle/>
          <a:p>
            <a:r>
              <a:rPr lang="ru-RU" dirty="0"/>
              <a:t>    </a:t>
            </a:r>
            <a:r>
              <a:rPr lang="ru-RU" b="1" dirty="0"/>
              <a:t>Бутадиен-стирольный каучук</a:t>
            </a:r>
            <a:r>
              <a:rPr lang="ru-RU" dirty="0"/>
              <a:t> - это синтетический каучук, продукт совместной полимеризации бутадиена со стиролом. Резина из него используется для изготовления самых разнообразных изделий, но главным образом автомобильных покрышек и камер к ним.</a:t>
            </a:r>
          </a:p>
          <a:p>
            <a:endParaRPr lang="ru-RU" dirty="0"/>
          </a:p>
        </p:txBody>
      </p:sp>
    </p:spTree>
    <p:extLst>
      <p:ext uri="{BB962C8B-B14F-4D97-AF65-F5344CB8AC3E}">
        <p14:creationId xmlns:p14="http://schemas.microsoft.com/office/powerpoint/2010/main" val="1251387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239" y="109182"/>
            <a:ext cx="8952931" cy="6632186"/>
          </a:xfrm>
        </p:spPr>
        <p:txBody>
          <a:bodyPr>
            <a:normAutofit/>
          </a:bodyPr>
          <a:lstStyle/>
          <a:p>
            <a:r>
              <a:rPr lang="ru-RU" dirty="0"/>
              <a:t>    </a:t>
            </a:r>
            <a:r>
              <a:rPr lang="ru-RU" b="1" dirty="0"/>
              <a:t>Бутилкаучук</a:t>
            </a:r>
            <a:r>
              <a:rPr lang="ru-RU" dirty="0"/>
              <a:t> - это синтетический каучук, продукт совместной полимеризации </a:t>
            </a:r>
            <a:r>
              <a:rPr lang="ru-RU" i="1" dirty="0"/>
              <a:t>изобутилена</a:t>
            </a:r>
            <a:r>
              <a:rPr lang="ru-RU" dirty="0"/>
              <a:t> (СН</a:t>
            </a:r>
            <a:r>
              <a:rPr lang="ru-RU" baseline="-25000" dirty="0"/>
              <a:t>3</a:t>
            </a:r>
            <a:r>
              <a:rPr lang="ru-RU" dirty="0"/>
              <a:t>)</a:t>
            </a:r>
            <a:r>
              <a:rPr lang="ru-RU" baseline="-25000" dirty="0"/>
              <a:t>2</a:t>
            </a:r>
            <a:r>
              <a:rPr lang="ru-RU" dirty="0"/>
              <a:t>С=СН</a:t>
            </a:r>
            <a:r>
              <a:rPr lang="ru-RU" baseline="-25000" dirty="0"/>
              <a:t>2</a:t>
            </a:r>
            <a:r>
              <a:rPr lang="ru-RU" dirty="0"/>
              <a:t>, ненасыщенный углеводород, </a:t>
            </a:r>
            <a:r>
              <a:rPr lang="ru-RU" dirty="0" err="1"/>
              <a:t>t</a:t>
            </a:r>
            <a:r>
              <a:rPr lang="ru-RU" i="1" baseline="-25000" dirty="0" err="1"/>
              <a:t>кип</a:t>
            </a:r>
            <a:r>
              <a:rPr lang="ru-RU" i="1" dirty="0"/>
              <a:t> = 6,6, </a:t>
            </a:r>
            <a:r>
              <a:rPr lang="ru-RU" dirty="0"/>
              <a:t>содержащегося в газах крекинга нефти) с </a:t>
            </a:r>
            <a:r>
              <a:rPr lang="ru-RU" i="1" dirty="0"/>
              <a:t>изопреном</a:t>
            </a:r>
            <a:r>
              <a:rPr lang="ru-RU" dirty="0"/>
              <a:t> ( СН</a:t>
            </a:r>
            <a:r>
              <a:rPr lang="ru-RU" baseline="-25000" dirty="0"/>
              <a:t>2</a:t>
            </a:r>
            <a:r>
              <a:rPr lang="ru-RU" dirty="0"/>
              <a:t>=С(СН</a:t>
            </a:r>
            <a:r>
              <a:rPr lang="ru-RU" baseline="-25000" dirty="0"/>
              <a:t>3</a:t>
            </a:r>
            <a:r>
              <a:rPr lang="ru-RU" dirty="0"/>
              <a:t>)-СН=СН</a:t>
            </a:r>
            <a:r>
              <a:rPr lang="ru-RU" baseline="-25000" dirty="0"/>
              <a:t>2</a:t>
            </a:r>
            <a:r>
              <a:rPr lang="ru-RU" dirty="0"/>
              <a:t>, бесцветная жидкость с t </a:t>
            </a:r>
            <a:r>
              <a:rPr lang="ru-RU" i="1" baseline="-25000" dirty="0"/>
              <a:t>кип</a:t>
            </a:r>
            <a:r>
              <a:rPr lang="ru-RU" baseline="-25000" dirty="0"/>
              <a:t> </a:t>
            </a:r>
            <a:r>
              <a:rPr lang="ru-RU" dirty="0"/>
              <a:t>= 34,5 ; </a:t>
            </a:r>
            <a:r>
              <a:rPr lang="ru-RU" dirty="0" err="1"/>
              <a:t>монометр</a:t>
            </a:r>
            <a:r>
              <a:rPr lang="ru-RU" dirty="0"/>
              <a:t> природного каучука) в присутствии фтористого бора при низких температурах. Резина из бутилкаучука применяется главным образом в производстве камер для автомобильных шин. </a:t>
            </a:r>
          </a:p>
        </p:txBody>
      </p:sp>
    </p:spTree>
    <p:extLst>
      <p:ext uri="{BB962C8B-B14F-4D97-AF65-F5344CB8AC3E}">
        <p14:creationId xmlns:p14="http://schemas.microsoft.com/office/powerpoint/2010/main" val="25249147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descr="Синтетический каучук. Шины из синтетического каучука. Синтетический каучук. Материал синтетический каучук."/>
          <p:cNvPicPr>
            <a:picLocks noGrp="1"/>
          </p:cNvPicPr>
          <p:nvPr>
            <p:ph idx="1"/>
          </p:nvPr>
        </p:nvPicPr>
        <p:blipFill>
          <a:blip r:embed="rId2" cstate="print"/>
          <a:srcRect/>
          <a:stretch>
            <a:fillRect/>
          </a:stretch>
        </p:blipFill>
        <p:spPr bwMode="auto">
          <a:xfrm>
            <a:off x="18328" y="0"/>
            <a:ext cx="4049616" cy="3717032"/>
          </a:xfrm>
          <a:prstGeom prst="rect">
            <a:avLst/>
          </a:prstGeom>
          <a:noFill/>
          <a:ln w="9525">
            <a:noFill/>
            <a:miter lim="800000"/>
            <a:headEnd/>
            <a:tailEnd/>
          </a:ln>
        </p:spPr>
      </p:pic>
      <p:pic>
        <p:nvPicPr>
          <p:cNvPr id="5" name="Рисунок 4" descr="Лента конвейерная">
            <a:hlinkClick r:id="rId3"/>
          </p:cNvPr>
          <p:cNvPicPr/>
          <p:nvPr/>
        </p:nvPicPr>
        <p:blipFill>
          <a:blip r:embed="rId4" cstate="print"/>
          <a:srcRect/>
          <a:stretch>
            <a:fillRect/>
          </a:stretch>
        </p:blipFill>
        <p:spPr bwMode="auto">
          <a:xfrm>
            <a:off x="6228185" y="0"/>
            <a:ext cx="2921014" cy="2060848"/>
          </a:xfrm>
          <a:prstGeom prst="rect">
            <a:avLst/>
          </a:prstGeom>
          <a:noFill/>
          <a:ln w="9525">
            <a:noFill/>
            <a:miter lim="800000"/>
            <a:headEnd/>
            <a:tailEnd/>
          </a:ln>
        </p:spPr>
      </p:pic>
      <p:pic>
        <p:nvPicPr>
          <p:cNvPr id="6" name="Рисунок 5" descr="Ремни">
            <a:hlinkClick r:id="rId5"/>
          </p:cNvPr>
          <p:cNvPicPr/>
          <p:nvPr/>
        </p:nvPicPr>
        <p:blipFill>
          <a:blip r:embed="rId6" cstate="print"/>
          <a:srcRect/>
          <a:stretch>
            <a:fillRect/>
          </a:stretch>
        </p:blipFill>
        <p:spPr bwMode="auto">
          <a:xfrm>
            <a:off x="5508105" y="3429000"/>
            <a:ext cx="3061650" cy="2580878"/>
          </a:xfrm>
          <a:prstGeom prst="rect">
            <a:avLst/>
          </a:prstGeom>
          <a:noFill/>
          <a:ln w="9525">
            <a:noFill/>
            <a:miter lim="800000"/>
            <a:headEnd/>
            <a:tailEnd/>
          </a:ln>
        </p:spPr>
      </p:pic>
    </p:spTree>
    <p:extLst>
      <p:ext uri="{BB962C8B-B14F-4D97-AF65-F5344CB8AC3E}">
        <p14:creationId xmlns:p14="http://schemas.microsoft.com/office/powerpoint/2010/main" val="4361477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239" y="260648"/>
            <a:ext cx="8968257" cy="6408712"/>
          </a:xfrm>
        </p:spPr>
        <p:txBody>
          <a:bodyPr>
            <a:normAutofit fontScale="85000" lnSpcReduction="10000"/>
          </a:bodyPr>
          <a:lstStyle/>
          <a:p>
            <a:pPr marL="0" indent="0" algn="ctr">
              <a:buNone/>
            </a:pPr>
            <a:r>
              <a:rPr lang="ru-RU" b="1" dirty="0"/>
              <a:t>ОБРАБОТКА КАУЧУКА И ПРОИЗВОДСТВО РЕЗИНЫ</a:t>
            </a:r>
            <a:endParaRPr lang="ru-RU" dirty="0"/>
          </a:p>
          <a:p>
            <a:pPr marL="0" indent="0">
              <a:buNone/>
            </a:pPr>
            <a:r>
              <a:rPr lang="ru-RU" b="1" dirty="0"/>
              <a:t>Пластикация. </a:t>
            </a:r>
            <a:r>
              <a:rPr lang="ru-RU" dirty="0"/>
              <a:t>Одно из важнейших свойств каучука – пластичность – используется в производстве резиновых изделий. Чтобы смешать каучук с другими ингредиентами резиновой смеси, его нужно сначала умягчить, или </a:t>
            </a:r>
            <a:r>
              <a:rPr lang="ru-RU" dirty="0" err="1"/>
              <a:t>пластицировать</a:t>
            </a:r>
            <a:r>
              <a:rPr lang="ru-RU" dirty="0"/>
              <a:t>, путем механической или термической обработки. Этот процесс называется пластикацией каучука. Открытие </a:t>
            </a:r>
            <a:r>
              <a:rPr lang="ru-RU" dirty="0" err="1"/>
              <a:t>Т.Хэнкоком</a:t>
            </a:r>
            <a:r>
              <a:rPr lang="ru-RU" dirty="0"/>
              <a:t> в 1820 возможности пластикации каучука имело огромное значение для резиновой промышленности. Его </a:t>
            </a:r>
            <a:r>
              <a:rPr lang="ru-RU" dirty="0" err="1"/>
              <a:t>пластикатор</a:t>
            </a:r>
            <a:r>
              <a:rPr lang="ru-RU" dirty="0"/>
              <a:t> состоял из шипованного ротора, вращающегося в шипованном полом цилиндре; это устройство имело ручной привод. В современной резиновой промышленности используются три типа подобных машин до ввода других компонентов резиновой смеси в каучук. Это – </a:t>
            </a:r>
            <a:r>
              <a:rPr lang="ru-RU" dirty="0" err="1"/>
              <a:t>каучукотерка</a:t>
            </a:r>
            <a:r>
              <a:rPr lang="ru-RU" dirty="0"/>
              <a:t>, смеситель </a:t>
            </a:r>
            <a:r>
              <a:rPr lang="ru-RU" dirty="0" err="1"/>
              <a:t>Бенбери</a:t>
            </a:r>
            <a:r>
              <a:rPr lang="ru-RU" dirty="0"/>
              <a:t> и </a:t>
            </a:r>
            <a:r>
              <a:rPr lang="ru-RU" dirty="0" err="1"/>
              <a:t>пластикатор</a:t>
            </a:r>
            <a:r>
              <a:rPr lang="ru-RU" dirty="0"/>
              <a:t> Гордона. </a:t>
            </a:r>
          </a:p>
          <a:p>
            <a:endParaRPr lang="ru-RU" dirty="0"/>
          </a:p>
        </p:txBody>
      </p:sp>
    </p:spTree>
    <p:extLst>
      <p:ext uri="{BB962C8B-B14F-4D97-AF65-F5344CB8AC3E}">
        <p14:creationId xmlns:p14="http://schemas.microsoft.com/office/powerpoint/2010/main" val="6072297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Полиуретан">
            <a:hlinkClick r:id="rId2"/>
          </p:cNvPr>
          <p:cNvPicPr/>
          <p:nvPr/>
        </p:nvPicPr>
        <p:blipFill>
          <a:blip r:embed="rId3" cstate="print"/>
          <a:srcRect/>
          <a:stretch>
            <a:fillRect/>
          </a:stretch>
        </p:blipFill>
        <p:spPr bwMode="auto">
          <a:xfrm>
            <a:off x="179512" y="188640"/>
            <a:ext cx="3617366" cy="2442567"/>
          </a:xfrm>
          <a:prstGeom prst="rect">
            <a:avLst/>
          </a:prstGeom>
          <a:noFill/>
          <a:ln w="9525">
            <a:noFill/>
            <a:miter lim="800000"/>
            <a:headEnd/>
            <a:tailEnd/>
          </a:ln>
        </p:spPr>
      </p:pic>
      <p:pic>
        <p:nvPicPr>
          <p:cNvPr id="5" name="Рисунок 4" descr="Кожа техническая">
            <a:hlinkClick r:id="rId4"/>
          </p:cNvPr>
          <p:cNvPicPr/>
          <p:nvPr/>
        </p:nvPicPr>
        <p:blipFill>
          <a:blip r:embed="rId5" cstate="print"/>
          <a:srcRect/>
          <a:stretch>
            <a:fillRect/>
          </a:stretch>
        </p:blipFill>
        <p:spPr bwMode="auto">
          <a:xfrm>
            <a:off x="5701378" y="167490"/>
            <a:ext cx="3418309" cy="3096344"/>
          </a:xfrm>
          <a:prstGeom prst="rect">
            <a:avLst/>
          </a:prstGeom>
          <a:noFill/>
          <a:ln w="9525">
            <a:noFill/>
            <a:miter lim="800000"/>
            <a:headEnd/>
            <a:tailEnd/>
          </a:ln>
        </p:spPr>
      </p:pic>
      <p:pic>
        <p:nvPicPr>
          <p:cNvPr id="6" name="Рисунок 5" descr="Технические платины (техпластины)">
            <a:hlinkClick r:id="rId6"/>
          </p:cNvPr>
          <p:cNvPicPr/>
          <p:nvPr/>
        </p:nvPicPr>
        <p:blipFill>
          <a:blip r:embed="rId7" cstate="print"/>
          <a:srcRect/>
          <a:stretch>
            <a:fillRect/>
          </a:stretch>
        </p:blipFill>
        <p:spPr bwMode="auto">
          <a:xfrm>
            <a:off x="539552" y="3171712"/>
            <a:ext cx="2736304" cy="2849576"/>
          </a:xfrm>
          <a:prstGeom prst="rect">
            <a:avLst/>
          </a:prstGeom>
          <a:noFill/>
          <a:ln w="9525">
            <a:noFill/>
            <a:miter lim="800000"/>
            <a:headEnd/>
            <a:tailEnd/>
          </a:ln>
        </p:spPr>
      </p:pic>
      <p:pic>
        <p:nvPicPr>
          <p:cNvPr id="7" name="Рисунок 6" descr="Рукава">
            <a:hlinkClick r:id="rId8"/>
          </p:cNvPr>
          <p:cNvPicPr/>
          <p:nvPr/>
        </p:nvPicPr>
        <p:blipFill>
          <a:blip r:embed="rId9" cstate="print"/>
          <a:srcRect/>
          <a:stretch>
            <a:fillRect/>
          </a:stretch>
        </p:blipFill>
        <p:spPr bwMode="auto">
          <a:xfrm>
            <a:off x="5220072" y="3717031"/>
            <a:ext cx="3473552" cy="2629177"/>
          </a:xfrm>
          <a:prstGeom prst="rect">
            <a:avLst/>
          </a:prstGeom>
          <a:noFill/>
          <a:ln w="9525">
            <a:noFill/>
            <a:miter lim="800000"/>
            <a:headEnd/>
            <a:tailEnd/>
          </a:ln>
        </p:spPr>
      </p:pic>
    </p:spTree>
    <p:extLst>
      <p:ext uri="{BB962C8B-B14F-4D97-AF65-F5344CB8AC3E}">
        <p14:creationId xmlns:p14="http://schemas.microsoft.com/office/powerpoint/2010/main" val="2744820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784976" cy="6624736"/>
          </a:xfrm>
        </p:spPr>
        <p:txBody>
          <a:bodyPr>
            <a:normAutofit/>
          </a:bodyPr>
          <a:lstStyle/>
          <a:p>
            <a:pPr marL="0" indent="0">
              <a:buNone/>
            </a:pPr>
            <a:r>
              <a:rPr lang="ru-RU" dirty="0"/>
              <a:t>Использование </a:t>
            </a:r>
            <a:r>
              <a:rPr lang="ru-RU" dirty="0" err="1"/>
              <a:t>грануляторов</a:t>
            </a:r>
            <a:r>
              <a:rPr lang="ru-RU" dirty="0"/>
              <a:t> – машин, которые разрезают каучук на маленькие гранулы или пластинки одинаковых размеров и формы, – облегчает операции по дозировке и управлению процессом обработки каучука. каучук подается в </a:t>
            </a:r>
            <a:r>
              <a:rPr lang="ru-RU" dirty="0" err="1"/>
              <a:t>гранулятор</a:t>
            </a:r>
            <a:r>
              <a:rPr lang="ru-RU" dirty="0"/>
              <a:t> по выходе из </a:t>
            </a:r>
            <a:r>
              <a:rPr lang="ru-RU" dirty="0" err="1"/>
              <a:t>пластикатора</a:t>
            </a:r>
            <a:r>
              <a:rPr lang="ru-RU" dirty="0"/>
              <a:t>. Получающиеся гранулы смешиваются с углеродной сажей и маслами в смесителе </a:t>
            </a:r>
            <a:r>
              <a:rPr lang="ru-RU" dirty="0" err="1"/>
              <a:t>Бенбери</a:t>
            </a:r>
            <a:r>
              <a:rPr lang="ru-RU" dirty="0"/>
              <a:t>, образуя маточную смесь, которая также гранулируется. После обработки в смесителе </a:t>
            </a:r>
            <a:r>
              <a:rPr lang="ru-RU" dirty="0" err="1"/>
              <a:t>Бенбери</a:t>
            </a:r>
            <a:r>
              <a:rPr lang="ru-RU" dirty="0"/>
              <a:t> производится смешивание с вулканизующими веществами, серой и ускорителями вулканизации. </a:t>
            </a:r>
          </a:p>
          <a:p>
            <a:endParaRPr lang="ru-RU" dirty="0"/>
          </a:p>
        </p:txBody>
      </p:sp>
    </p:spTree>
    <p:extLst>
      <p:ext uri="{BB962C8B-B14F-4D97-AF65-F5344CB8AC3E}">
        <p14:creationId xmlns:p14="http://schemas.microsoft.com/office/powerpoint/2010/main" val="11268967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3773" y="109182"/>
            <a:ext cx="8980227" cy="6605517"/>
          </a:xfrm>
        </p:spPr>
        <p:txBody>
          <a:bodyPr>
            <a:normAutofit fontScale="92500" lnSpcReduction="20000"/>
          </a:bodyPr>
          <a:lstStyle/>
          <a:p>
            <a:pPr marL="0" indent="0" algn="just">
              <a:buNone/>
            </a:pPr>
            <a:r>
              <a:rPr lang="ru-RU" b="1" dirty="0"/>
              <a:t>Приготовление резиновой смеси. </a:t>
            </a:r>
            <a:r>
              <a:rPr lang="ru-RU" dirty="0"/>
              <a:t>Химическое соединение только из каучука и серы имело бы ограниченное практическое применение. Чтобы улучшить физические свойства каучука и сделать его более пригодным для эксплуатации в различных применениях, необходимо модифицировать его свойства путем добавления других веществ. Все вещества, смешиваемые с каучуком перед вулканизацией, включая серу, называются ингредиентами резиновой смеси. Они вызывают как химические, так и физические изменения в каучуке. Их назначение – модифицировать твердость, прочность и ударную вязкость и увеличить стойкость к истиранию, маслам, кислороду, химическим растворителям, теплу и растрескиванию. Для изготовления резин разных применений используются различные составы. </a:t>
            </a:r>
          </a:p>
          <a:p>
            <a:endParaRPr lang="ru-RU" dirty="0"/>
          </a:p>
        </p:txBody>
      </p:sp>
    </p:spTree>
    <p:extLst>
      <p:ext uri="{BB962C8B-B14F-4D97-AF65-F5344CB8AC3E}">
        <p14:creationId xmlns:p14="http://schemas.microsoft.com/office/powerpoint/2010/main" val="19387325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928992" cy="6552728"/>
          </a:xfrm>
        </p:spPr>
        <p:txBody>
          <a:bodyPr>
            <a:normAutofit fontScale="85000" lnSpcReduction="10000"/>
          </a:bodyPr>
          <a:lstStyle/>
          <a:p>
            <a:pPr algn="just"/>
            <a:r>
              <a:rPr lang="ru-RU" i="1" dirty="0"/>
              <a:t>Ускорители и активаторы. </a:t>
            </a:r>
            <a:r>
              <a:rPr lang="ru-RU" dirty="0"/>
              <a:t>Некоторые химически активные вещества, называемые ускорителями, при использовании вместе с серой уменьшают время вулканизации и улучшают физические свойства каучука. Примерами неорганических ускорителей являются свинцовые белила, свинцовый глет (</a:t>
            </a:r>
            <a:r>
              <a:rPr lang="ru-RU" dirty="0" err="1"/>
              <a:t>монооксид</a:t>
            </a:r>
            <a:r>
              <a:rPr lang="ru-RU" dirty="0"/>
              <a:t> свинца), известь и магнезия (оксид магния). Органические ускорители гораздо более активны и являются важной частью почти любой резиновой смеси. Они вводятся в смесь в относительно малой доле: обычно бывает достаточно от 0,5 до 1,0 части на 100 частей каучука. Большинство ускорителей полностью проявляет свою эффективность в присутствии активаторов, таких, как окись цинка, а для некоторых требуется органическая кислота, например стеариновая. Поэтому современные рецептуры резиновых смесей обычно включают окись цинка и стеариновую кислоту. </a:t>
            </a:r>
          </a:p>
          <a:p>
            <a:endParaRPr lang="ru-RU" dirty="0"/>
          </a:p>
        </p:txBody>
      </p:sp>
    </p:spTree>
    <p:extLst>
      <p:ext uri="{BB962C8B-B14F-4D97-AF65-F5344CB8AC3E}">
        <p14:creationId xmlns:p14="http://schemas.microsoft.com/office/powerpoint/2010/main" val="698088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6632"/>
            <a:ext cx="5479576" cy="6009531"/>
          </a:xfrm>
        </p:spPr>
        <p:txBody>
          <a:bodyPr/>
          <a:lstStyle/>
          <a:p>
            <a:pPr marL="0" indent="0">
              <a:buNone/>
            </a:pPr>
            <a:r>
              <a:rPr lang="ru-RU" b="1" dirty="0" smtClean="0"/>
              <a:t>Природный каучук</a:t>
            </a:r>
          </a:p>
          <a:p>
            <a:pPr marL="0" indent="0">
              <a:buNone/>
            </a:pPr>
            <a:r>
              <a:rPr lang="ru-RU" b="1" dirty="0"/>
              <a:t>Каучук натуральный</a:t>
            </a:r>
            <a:r>
              <a:rPr lang="ru-RU" dirty="0"/>
              <a:t> - это эластичный материал, высокомолекулярный полимер изопрена С</a:t>
            </a:r>
            <a:r>
              <a:rPr lang="ru-RU" baseline="-25000" dirty="0"/>
              <a:t>5</a:t>
            </a:r>
            <a:r>
              <a:rPr lang="ru-RU" dirty="0"/>
              <a:t>Н</a:t>
            </a:r>
            <a:r>
              <a:rPr lang="ru-RU" baseline="-25000" dirty="0"/>
              <a:t>8</a:t>
            </a:r>
            <a:r>
              <a:rPr lang="ru-RU" dirty="0"/>
              <a:t>. Структурная формула натурального каучука такова:</a:t>
            </a:r>
          </a:p>
          <a:p>
            <a:endParaRPr lang="ru-RU" dirty="0"/>
          </a:p>
        </p:txBody>
      </p:sp>
      <p:pic>
        <p:nvPicPr>
          <p:cNvPr id="4" name="Рисунок 3" descr="http://upload.wikimedia.org/wikipedia/commons/thumb/2/2b/Ceylon_rubber.jpg/220px-Ceylon_rubber.jpg">
            <a:hlinkClick r:id="rId2"/>
          </p:cNvPr>
          <p:cNvPicPr/>
          <p:nvPr/>
        </p:nvPicPr>
        <p:blipFill>
          <a:blip r:embed="rId3" cstate="print"/>
          <a:srcRect/>
          <a:stretch>
            <a:fillRect/>
          </a:stretch>
        </p:blipFill>
        <p:spPr bwMode="auto">
          <a:xfrm>
            <a:off x="5936776" y="0"/>
            <a:ext cx="3207224" cy="6114198"/>
          </a:xfrm>
          <a:prstGeom prst="rect">
            <a:avLst/>
          </a:prstGeom>
          <a:noFill/>
          <a:ln w="9525">
            <a:noFill/>
            <a:miter lim="800000"/>
            <a:headEnd/>
            <a:tailEnd/>
          </a:ln>
        </p:spPr>
      </p:pic>
      <p:sp>
        <p:nvSpPr>
          <p:cNvPr id="5" name="Прямоугольник 4"/>
          <p:cNvSpPr/>
          <p:nvPr/>
        </p:nvSpPr>
        <p:spPr>
          <a:xfrm>
            <a:off x="5765008" y="6164956"/>
            <a:ext cx="3370025" cy="369332"/>
          </a:xfrm>
          <a:prstGeom prst="rect">
            <a:avLst/>
          </a:prstGeom>
        </p:spPr>
        <p:txBody>
          <a:bodyPr wrap="none">
            <a:spAutoFit/>
          </a:bodyPr>
          <a:lstStyle/>
          <a:p>
            <a:r>
              <a:rPr lang="ru-RU" dirty="0"/>
              <a:t>Сбор латекса гевеи (Шри-Ланка)</a:t>
            </a:r>
          </a:p>
        </p:txBody>
      </p:sp>
      <p:pic>
        <p:nvPicPr>
          <p:cNvPr id="6" name="Рисунок 5" descr="http://schoolchemistry.ru/katalog/pictures/izopren.GIF"/>
          <p:cNvPicPr/>
          <p:nvPr/>
        </p:nvPicPr>
        <p:blipFill>
          <a:blip r:embed="rId4" cstate="print"/>
          <a:srcRect/>
          <a:stretch>
            <a:fillRect/>
          </a:stretch>
        </p:blipFill>
        <p:spPr bwMode="auto">
          <a:xfrm>
            <a:off x="971601" y="4392400"/>
            <a:ext cx="4023480" cy="2308651"/>
          </a:xfrm>
          <a:prstGeom prst="rect">
            <a:avLst/>
          </a:prstGeom>
          <a:noFill/>
          <a:ln w="9525">
            <a:noFill/>
            <a:miter lim="800000"/>
            <a:headEnd/>
            <a:tailEnd/>
          </a:ln>
        </p:spPr>
      </p:pic>
    </p:spTree>
    <p:extLst>
      <p:ext uri="{BB962C8B-B14F-4D97-AF65-F5344CB8AC3E}">
        <p14:creationId xmlns:p14="http://schemas.microsoft.com/office/powerpoint/2010/main" val="42442955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3773" y="188640"/>
            <a:ext cx="8843749" cy="6480720"/>
          </a:xfrm>
        </p:spPr>
        <p:txBody>
          <a:bodyPr>
            <a:normAutofit/>
          </a:bodyPr>
          <a:lstStyle/>
          <a:p>
            <a:r>
              <a:rPr lang="ru-RU" i="1" dirty="0" err="1"/>
              <a:t>Мягчители</a:t>
            </a:r>
            <a:r>
              <a:rPr lang="ru-RU" i="1" dirty="0"/>
              <a:t> и пластификаторы. </a:t>
            </a:r>
            <a:r>
              <a:rPr lang="ru-RU" dirty="0" err="1"/>
              <a:t>Мягчители</a:t>
            </a:r>
            <a:r>
              <a:rPr lang="ru-RU" dirty="0"/>
              <a:t> и пластификаторы обычно используются для сокращения времени приготовления резиновой смеси и понижения температуры процесса. Они также способствуют диспергированию ингредиентов смеси, вызывая набухание или растворение каучука. Типичными </a:t>
            </a:r>
            <a:r>
              <a:rPr lang="ru-RU" dirty="0" err="1"/>
              <a:t>мягчителями</a:t>
            </a:r>
            <a:r>
              <a:rPr lang="ru-RU" dirty="0"/>
              <a:t> являются парафиновое и растительные масла, воски, олеиновая и стеариновая кислоты, хвойная смола, каменноугольная смола и канифоль. </a:t>
            </a:r>
          </a:p>
          <a:p>
            <a:endParaRPr lang="ru-RU" dirty="0"/>
          </a:p>
        </p:txBody>
      </p:sp>
    </p:spTree>
    <p:extLst>
      <p:ext uri="{BB962C8B-B14F-4D97-AF65-F5344CB8AC3E}">
        <p14:creationId xmlns:p14="http://schemas.microsoft.com/office/powerpoint/2010/main" val="6606165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2829" y="116632"/>
            <a:ext cx="8871045" cy="6516180"/>
          </a:xfrm>
        </p:spPr>
        <p:txBody>
          <a:bodyPr>
            <a:normAutofit fontScale="92500" lnSpcReduction="10000"/>
          </a:bodyPr>
          <a:lstStyle/>
          <a:p>
            <a:pPr marL="0" indent="0">
              <a:buNone/>
            </a:pPr>
            <a:r>
              <a:rPr lang="ru-RU" b="1" dirty="0"/>
              <a:t>Упрочняющие наполнители.</a:t>
            </a:r>
            <a:r>
              <a:rPr lang="ru-RU" dirty="0"/>
              <a:t> Некоторые вещества усиливают каучук, придавая ему прочность и сопротивляемость износу. Они называются упрочняющими наполнителями. Углеродная (газовая) сажа в тонко измельченной форме - наиболее распространенный упрочняющий наполнитель; она относительно дешева и является одним из самых эффективных веществ такого рода. Протекторная резина автомобильной шины содержит приблизительно 45 частей углеродной сажи на 100 частей каучука. Другими широко используемыми упрочняющими наполнителями являются окись цинка, карбонат магния, кремнезем, карбонат кальция и некоторые глины, однако все они менее эффективны, чем газовая сажа</a:t>
            </a:r>
            <a:r>
              <a:rPr lang="ru-RU" dirty="0" smtClean="0"/>
              <a:t>.</a:t>
            </a:r>
            <a:endParaRPr lang="ru-RU" dirty="0"/>
          </a:p>
        </p:txBody>
      </p:sp>
    </p:spTree>
    <p:extLst>
      <p:ext uri="{BB962C8B-B14F-4D97-AF65-F5344CB8AC3E}">
        <p14:creationId xmlns:p14="http://schemas.microsoft.com/office/powerpoint/2010/main" val="14779165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88640"/>
            <a:ext cx="9034818" cy="6471467"/>
          </a:xfrm>
        </p:spPr>
        <p:txBody>
          <a:bodyPr>
            <a:normAutofit/>
          </a:bodyPr>
          <a:lstStyle/>
          <a:p>
            <a:r>
              <a:rPr lang="ru-RU" b="1" dirty="0"/>
              <a:t>Наполнители.</a:t>
            </a:r>
            <a:r>
              <a:rPr lang="ru-RU" dirty="0"/>
              <a:t> На заре каучуковой промышленности еще до появления автомобиля некоторые вещества добавлялись к каучуку для удешевления получаемых из него продуктов. Упрочнение еще не имело большого значения, и такие вещества просто служили для увеличения объема и массы резины. Их называют наполнителями или инертными ингредиентами резиновой смеси. Распространенными наполнителями являются бариты, мел, некоторые глины и диатомит.</a:t>
            </a:r>
            <a:br>
              <a:rPr lang="ru-RU" dirty="0"/>
            </a:br>
            <a:endParaRPr lang="ru-RU" dirty="0"/>
          </a:p>
        </p:txBody>
      </p:sp>
    </p:spTree>
    <p:extLst>
      <p:ext uri="{BB962C8B-B14F-4D97-AF65-F5344CB8AC3E}">
        <p14:creationId xmlns:p14="http://schemas.microsoft.com/office/powerpoint/2010/main" val="38553584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6303925"/>
          </a:xfrm>
        </p:spPr>
        <p:txBody>
          <a:bodyPr>
            <a:normAutofit lnSpcReduction="10000"/>
          </a:bodyPr>
          <a:lstStyle/>
          <a:p>
            <a:r>
              <a:rPr lang="ru-RU" b="1" dirty="0"/>
              <a:t>Антиоксиданты.</a:t>
            </a:r>
            <a:r>
              <a:rPr lang="ru-RU" dirty="0"/>
              <a:t> Использование антиоксидантов для сохранения нужных свойств резиновых изделий в процессе их старения и эксплуатации началось после Второй мировой войны. Как и ускорители вулканизации, антиоксиданты - сложные органические соединения, которые при концентрации 1-2 части на 100 частей каучука препятствуют росту жесткости и хрупкости резины. Воздействие воздуха, озона, тепла и света - основная причина старения резины. Некоторые антиоксиданты также защищают резину от повреждения при изгибе и нагреве</a:t>
            </a:r>
            <a:r>
              <a:rPr lang="ru-RU" dirty="0" smtClean="0"/>
              <a:t>.</a:t>
            </a:r>
            <a:endParaRPr lang="ru-RU" dirty="0"/>
          </a:p>
        </p:txBody>
      </p:sp>
    </p:spTree>
    <p:extLst>
      <p:ext uri="{BB962C8B-B14F-4D97-AF65-F5344CB8AC3E}">
        <p14:creationId xmlns:p14="http://schemas.microsoft.com/office/powerpoint/2010/main" val="24974887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116632"/>
            <a:ext cx="8229600" cy="4525963"/>
          </a:xfrm>
        </p:spPr>
        <p:txBody>
          <a:bodyPr>
            <a:normAutofit fontScale="92500" lnSpcReduction="20000"/>
          </a:bodyPr>
          <a:lstStyle/>
          <a:p>
            <a:r>
              <a:rPr lang="ru-RU" b="1" dirty="0"/>
              <a:t>Пигменты.</a:t>
            </a:r>
            <a:r>
              <a:rPr lang="ru-RU" dirty="0"/>
              <a:t> Упрочняющие и инертные наполнители и другие ингредиенты резиновой смеси часто называют пигментами, хотя используются и настоящие пигменты, которые придают цвет резиновым изделиям. Оксиды цинка и титана, сульфид цинка и литопон применяются в качестве белых пигментов. Желтый крон, </a:t>
            </a:r>
            <a:r>
              <a:rPr lang="ru-RU" dirty="0" err="1"/>
              <a:t>железоокисный</a:t>
            </a:r>
            <a:r>
              <a:rPr lang="ru-RU" dirty="0"/>
              <a:t> пигмент, сульфид сурьмы, ультрамарин и ламповая сажа используются для придания изделиям различных цветовых оттенков.</a:t>
            </a:r>
            <a:br>
              <a:rPr lang="ru-RU" dirty="0"/>
            </a:br>
            <a:endParaRPr lang="ru-RU" dirty="0"/>
          </a:p>
        </p:txBody>
      </p:sp>
    </p:spTree>
    <p:extLst>
      <p:ext uri="{BB962C8B-B14F-4D97-AF65-F5344CB8AC3E}">
        <p14:creationId xmlns:p14="http://schemas.microsoft.com/office/powerpoint/2010/main" val="31842821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22830"/>
            <a:ext cx="8928992" cy="6546530"/>
          </a:xfrm>
        </p:spPr>
        <p:txBody>
          <a:bodyPr>
            <a:noAutofit/>
          </a:bodyPr>
          <a:lstStyle/>
          <a:p>
            <a:pPr marL="0" indent="0">
              <a:buNone/>
            </a:pPr>
            <a:r>
              <a:rPr lang="ru-RU" sz="2800" b="1" dirty="0"/>
              <a:t>Каландрование.</a:t>
            </a:r>
            <a:r>
              <a:rPr lang="ru-RU" sz="2800" dirty="0"/>
              <a:t> После того как сырой каучук </a:t>
            </a:r>
            <a:r>
              <a:rPr lang="ru-RU" sz="2800" dirty="0" err="1"/>
              <a:t>пластицирован</a:t>
            </a:r>
            <a:r>
              <a:rPr lang="ru-RU" sz="2800" dirty="0"/>
              <a:t> и смешан с ингредиентами резиновой смеси, он подвергается дальнейшей обработке перед вулканизацией, чтобы придать ему форму конечного изделия. Тип обработки зависит от области применения резинового изделия. На этой стадии процесса широко используются каландрование и экструзия. Каландры представляют собой машины, предназначенные для раскатки резиновой смеси в листы или промазки ею тканей. Стандартный каландр обычно состоит из трех горизонтальных валов, расположенных один над другим, хотя для некоторых видов работ используются </a:t>
            </a:r>
            <a:r>
              <a:rPr lang="ru-RU" sz="2800" dirty="0" err="1"/>
              <a:t>четырехвальные</a:t>
            </a:r>
            <a:r>
              <a:rPr lang="ru-RU" sz="2800" dirty="0"/>
              <a:t> и </a:t>
            </a:r>
            <a:r>
              <a:rPr lang="ru-RU" sz="2800" dirty="0" err="1"/>
              <a:t>пятивальные</a:t>
            </a:r>
            <a:r>
              <a:rPr lang="ru-RU" sz="2800" dirty="0"/>
              <a:t> каландры. </a:t>
            </a:r>
          </a:p>
        </p:txBody>
      </p:sp>
    </p:spTree>
    <p:extLst>
      <p:ext uri="{BB962C8B-B14F-4D97-AF65-F5344CB8AC3E}">
        <p14:creationId xmlns:p14="http://schemas.microsoft.com/office/powerpoint/2010/main" val="11451761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10000"/>
          </a:bodyPr>
          <a:lstStyle/>
          <a:p>
            <a:r>
              <a:rPr lang="ru-RU" dirty="0" smtClean="0"/>
              <a:t>Полые каландровые валы имеют длину до 2,5 м и диаметр до 0,8 м. К валам подводятся пар и холодная вода, чтобы контролировать температуру, выбор и поддержание которой имеют решающее значение для получения качественного изделия с постоянной толщиной и гладкой поверхностью. Соседние валы вращаются в противоположных направлениях, причем частота вращения каждого вала и расстояние между валами точно контролируются. На каландре выполняются нанесение покрытия на ткани, промазка тканей и раскатка резиновой смеси в листы.</a:t>
            </a:r>
          </a:p>
          <a:p>
            <a:endParaRPr lang="ru-RU" dirty="0"/>
          </a:p>
        </p:txBody>
      </p:sp>
    </p:spTree>
    <p:extLst>
      <p:ext uri="{BB962C8B-B14F-4D97-AF65-F5344CB8AC3E}">
        <p14:creationId xmlns:p14="http://schemas.microsoft.com/office/powerpoint/2010/main" val="18725141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3773" y="116632"/>
            <a:ext cx="8872723" cy="6502532"/>
          </a:xfrm>
        </p:spPr>
        <p:txBody>
          <a:bodyPr>
            <a:normAutofit fontScale="77500" lnSpcReduction="20000"/>
          </a:bodyPr>
          <a:lstStyle/>
          <a:p>
            <a:pPr marL="0" indent="0">
              <a:buNone/>
            </a:pPr>
            <a:r>
              <a:rPr lang="ru-RU" b="1" dirty="0"/>
              <a:t>Экструзия.</a:t>
            </a:r>
            <a:r>
              <a:rPr lang="ru-RU" dirty="0"/>
              <a:t> Экструдер применяется для формования труб, шлангов, протекторов шин, камер пневматических шин, уплотнительных прокладок для автомобилей и других изделий. Он состоит из стального цилиндрического корпуса, снабженного рубашкой для нагрева или охлаждения. Плотно прилегающий к корпусу шнек подает </a:t>
            </a:r>
            <a:r>
              <a:rPr lang="ru-RU" dirty="0" err="1"/>
              <a:t>невулканизованную</a:t>
            </a:r>
            <a:r>
              <a:rPr lang="ru-RU" dirty="0"/>
              <a:t> резиновую смесь, предварительно нагретую на вальцах, через корпус к головке, в которую вставляется сменный формующий инструмент, определяющий форму получаемого изделия. Выходящее из головки изделие обычно охлаждается струей воды. Камеры пневматических шин выходят из экструдера в виде непрерывной трубки, которая потом разрезается на части нужной длины. Многие изделия, например уплотнительные прокладки и небольшие трубки, выходят из экструдера в окончательной форме, а потом вулканизуются. Другие изделия, например протекторы шин, выходят из экструдера в виде прямых заготовок, которые впоследствии накладываются на корпус шины и </a:t>
            </a:r>
            <a:r>
              <a:rPr lang="ru-RU" dirty="0" err="1"/>
              <a:t>привулканизовываются</a:t>
            </a:r>
            <a:r>
              <a:rPr lang="ru-RU" dirty="0"/>
              <a:t> к нему, меняя свою первоначальную форму.</a:t>
            </a:r>
          </a:p>
        </p:txBody>
      </p:sp>
    </p:spTree>
    <p:extLst>
      <p:ext uri="{BB962C8B-B14F-4D97-AF65-F5344CB8AC3E}">
        <p14:creationId xmlns:p14="http://schemas.microsoft.com/office/powerpoint/2010/main" val="4253819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3773" y="188640"/>
            <a:ext cx="8898340" cy="6480720"/>
          </a:xfrm>
        </p:spPr>
        <p:txBody>
          <a:bodyPr>
            <a:normAutofit lnSpcReduction="10000"/>
          </a:bodyPr>
          <a:lstStyle/>
          <a:p>
            <a:r>
              <a:rPr lang="ru-RU" b="1" dirty="0"/>
              <a:t>Вулканизация. </a:t>
            </a:r>
            <a:r>
              <a:rPr lang="ru-RU" dirty="0"/>
              <a:t>Далее необходимо вулканизовать заготовку, чтобы получить готовое изделие, пригодное к эксплуатации</a:t>
            </a:r>
            <a:r>
              <a:rPr lang="ru-RU" dirty="0" smtClean="0"/>
              <a:t>. </a:t>
            </a:r>
            <a:r>
              <a:rPr lang="ru-RU" dirty="0"/>
              <a:t>Формы устанавливаются одна на другую в вертикальном вулканизационном автоклаве, и в замкнутый нагреватель запускается пар. В </a:t>
            </a:r>
            <a:r>
              <a:rPr lang="ru-RU" dirty="0" err="1"/>
              <a:t>невулканизованную</a:t>
            </a:r>
            <a:r>
              <a:rPr lang="ru-RU" dirty="0"/>
              <a:t> заготовку шины вставляется </a:t>
            </a:r>
            <a:r>
              <a:rPr lang="ru-RU" dirty="0" err="1"/>
              <a:t>пневмомешок</a:t>
            </a:r>
            <a:r>
              <a:rPr lang="ru-RU" dirty="0"/>
              <a:t> той же формы, что и камера шины. По гибким медным трубкам в него запускаются воздух, пар, горячая вода по отдельности или в сочетании друг с другом; эти служащие для передачи давления текучие среды раздвигают каркас шины, заставляя каучук втекать в фасонные углубления формы. </a:t>
            </a:r>
          </a:p>
        </p:txBody>
      </p:sp>
    </p:spTree>
    <p:extLst>
      <p:ext uri="{BB962C8B-B14F-4D97-AF65-F5344CB8AC3E}">
        <p14:creationId xmlns:p14="http://schemas.microsoft.com/office/powerpoint/2010/main" val="7987091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6408712"/>
          </a:xfrm>
        </p:spPr>
        <p:txBody>
          <a:bodyPr>
            <a:normAutofit/>
          </a:bodyPr>
          <a:lstStyle/>
          <a:p>
            <a:r>
              <a:rPr lang="ru-RU" dirty="0"/>
              <a:t>Резина – это вулканизованный каучук с наполнителем (сажа). Суть процесса вулканизации заключается в том, что нагревание смеси каучука и серы приводит к образованию трехмерной сетчатой структуры из линейных макромолекул каучука, придавая ему повышенную прочность. Атомы серы присоединяются по двойным связям макромолекул и образуют между ними сшивающие </a:t>
            </a:r>
            <a:r>
              <a:rPr lang="ru-RU" dirty="0" err="1"/>
              <a:t>дисульфидные</a:t>
            </a:r>
            <a:r>
              <a:rPr lang="ru-RU" dirty="0"/>
              <a:t> мостики: </a:t>
            </a:r>
          </a:p>
          <a:p>
            <a:pPr marL="0" indent="0">
              <a:buNone/>
            </a:pPr>
            <a:endParaRPr lang="ru-RU" dirty="0"/>
          </a:p>
        </p:txBody>
      </p:sp>
    </p:spTree>
    <p:extLst>
      <p:ext uri="{BB962C8B-B14F-4D97-AF65-F5344CB8AC3E}">
        <p14:creationId xmlns:p14="http://schemas.microsoft.com/office/powerpoint/2010/main" val="1095078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6478" y="116632"/>
            <a:ext cx="8871044" cy="6480720"/>
          </a:xfrm>
        </p:spPr>
        <p:txBody>
          <a:bodyPr/>
          <a:lstStyle/>
          <a:p>
            <a:r>
              <a:rPr lang="ru-RU" dirty="0"/>
              <a:t>Следовательно, макромолекулы натурального каучука состоят из остатков молекул изопрена. Процесс полимеризации изопрена можно изобразить так:</a:t>
            </a:r>
          </a:p>
          <a:p>
            <a:endParaRPr lang="ru-RU" dirty="0"/>
          </a:p>
        </p:txBody>
      </p:sp>
      <p:pic>
        <p:nvPicPr>
          <p:cNvPr id="4" name="Рисунок 3" descr="http://schoolchemistry.ru/katalog/pictures/polimerization.gif"/>
          <p:cNvPicPr/>
          <p:nvPr/>
        </p:nvPicPr>
        <p:blipFill>
          <a:blip r:embed="rId2" cstate="print"/>
          <a:srcRect/>
          <a:stretch>
            <a:fillRect/>
          </a:stretch>
        </p:blipFill>
        <p:spPr bwMode="auto">
          <a:xfrm>
            <a:off x="955343" y="2204863"/>
            <a:ext cx="7410735" cy="4455243"/>
          </a:xfrm>
          <a:prstGeom prst="rect">
            <a:avLst/>
          </a:prstGeom>
          <a:noFill/>
          <a:ln w="9525">
            <a:noFill/>
            <a:miter lim="800000"/>
            <a:headEnd/>
            <a:tailEnd/>
          </a:ln>
        </p:spPr>
      </p:pic>
    </p:spTree>
    <p:extLst>
      <p:ext uri="{BB962C8B-B14F-4D97-AF65-F5344CB8AC3E}">
        <p14:creationId xmlns:p14="http://schemas.microsoft.com/office/powerpoint/2010/main" val="9794386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descr="Вулканизация каучука"/>
          <p:cNvPicPr>
            <a:picLocks noGrp="1"/>
          </p:cNvPicPr>
          <p:nvPr>
            <p:ph idx="1"/>
          </p:nvPr>
        </p:nvPicPr>
        <p:blipFill>
          <a:blip r:embed="rId2" cstate="print"/>
          <a:srcRect/>
          <a:stretch>
            <a:fillRect/>
          </a:stretch>
        </p:blipFill>
        <p:spPr bwMode="auto">
          <a:xfrm>
            <a:off x="251521" y="188640"/>
            <a:ext cx="8496944" cy="6264696"/>
          </a:xfrm>
          <a:prstGeom prst="rect">
            <a:avLst/>
          </a:prstGeom>
          <a:noFill/>
          <a:ln w="9525">
            <a:noFill/>
            <a:miter lim="800000"/>
            <a:headEnd/>
            <a:tailEnd/>
          </a:ln>
        </p:spPr>
      </p:pic>
    </p:spTree>
    <p:extLst>
      <p:ext uri="{BB962C8B-B14F-4D97-AF65-F5344CB8AC3E}">
        <p14:creationId xmlns:p14="http://schemas.microsoft.com/office/powerpoint/2010/main" val="4460703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408712"/>
          </a:xfrm>
        </p:spPr>
        <p:txBody>
          <a:bodyPr>
            <a:normAutofit/>
          </a:bodyPr>
          <a:lstStyle/>
          <a:p>
            <a:r>
              <a:rPr lang="ru-RU" dirty="0"/>
              <a:t>Сетчатый полимер более прочен и проявляет повышенную упругость – </a:t>
            </a:r>
            <a:r>
              <a:rPr lang="ru-RU" dirty="0" err="1"/>
              <a:t>высокоэластичность</a:t>
            </a:r>
            <a:r>
              <a:rPr lang="ru-RU" dirty="0"/>
              <a:t> (способность к высоким обратимым деформациям).</a:t>
            </a:r>
          </a:p>
          <a:p>
            <a:r>
              <a:rPr lang="ru-RU" dirty="0"/>
              <a:t>В зависимости от количества сшивающего агента (серы) можно получать сетки с различной частотой сшивки. Предельно сшитый натуральный каучук – </a:t>
            </a:r>
            <a:r>
              <a:rPr lang="ru-RU" i="1" dirty="0"/>
              <a:t>эбонит</a:t>
            </a:r>
            <a:r>
              <a:rPr lang="ru-RU" dirty="0"/>
              <a:t> – не обладает эластичностью и представляет собой твердый материал. </a:t>
            </a:r>
          </a:p>
          <a:p>
            <a:endParaRPr lang="ru-RU" dirty="0"/>
          </a:p>
        </p:txBody>
      </p:sp>
      <p:pic>
        <p:nvPicPr>
          <p:cNvPr id="4" name="Рисунок 3" descr="Холодная стыковка лент"/>
          <p:cNvPicPr/>
          <p:nvPr/>
        </p:nvPicPr>
        <p:blipFill>
          <a:blip r:embed="rId2" cstate="print"/>
          <a:srcRect/>
          <a:stretch>
            <a:fillRect/>
          </a:stretch>
        </p:blipFill>
        <p:spPr bwMode="auto">
          <a:xfrm>
            <a:off x="6516216" y="4797152"/>
            <a:ext cx="2592950" cy="2060848"/>
          </a:xfrm>
          <a:prstGeom prst="rect">
            <a:avLst/>
          </a:prstGeom>
          <a:noFill/>
          <a:ln w="9525">
            <a:noFill/>
            <a:miter lim="800000"/>
            <a:headEnd/>
            <a:tailEnd/>
          </a:ln>
        </p:spPr>
      </p:pic>
    </p:spTree>
    <p:extLst>
      <p:ext uri="{BB962C8B-B14F-4D97-AF65-F5344CB8AC3E}">
        <p14:creationId xmlns:p14="http://schemas.microsoft.com/office/powerpoint/2010/main" val="10200651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descr="Файл:Vulcanization.svg">
            <a:hlinkClick r:id="rId2"/>
          </p:cNvPr>
          <p:cNvPicPr>
            <a:picLocks noGrp="1"/>
          </p:cNvPicPr>
          <p:nvPr>
            <p:ph idx="1"/>
          </p:nvPr>
        </p:nvPicPr>
        <p:blipFill>
          <a:blip r:embed="rId3" cstate="print"/>
          <a:srcRect/>
          <a:stretch>
            <a:fillRect/>
          </a:stretch>
        </p:blipFill>
        <p:spPr bwMode="auto">
          <a:xfrm>
            <a:off x="251520" y="52162"/>
            <a:ext cx="8687763" cy="5177038"/>
          </a:xfrm>
          <a:prstGeom prst="rect">
            <a:avLst/>
          </a:prstGeom>
          <a:noFill/>
          <a:ln w="9525">
            <a:noFill/>
            <a:miter lim="800000"/>
            <a:headEnd/>
            <a:tailEnd/>
          </a:ln>
        </p:spPr>
      </p:pic>
      <p:sp>
        <p:nvSpPr>
          <p:cNvPr id="5" name="Прямоугольник 4"/>
          <p:cNvSpPr/>
          <p:nvPr/>
        </p:nvSpPr>
        <p:spPr>
          <a:xfrm>
            <a:off x="177421" y="5733256"/>
            <a:ext cx="8643051" cy="954107"/>
          </a:xfrm>
          <a:prstGeom prst="rect">
            <a:avLst/>
          </a:prstGeom>
        </p:spPr>
        <p:txBody>
          <a:bodyPr wrap="square">
            <a:spAutoFit/>
          </a:bodyPr>
          <a:lstStyle/>
          <a:p>
            <a:r>
              <a:rPr lang="ru-RU" sz="2800" dirty="0"/>
              <a:t>Образование резины </a:t>
            </a:r>
            <a:r>
              <a:rPr lang="ru-RU" sz="2800" u="sng" dirty="0"/>
              <a:t>вулканизацией</a:t>
            </a:r>
            <a:r>
              <a:rPr lang="ru-RU" sz="2800" dirty="0"/>
              <a:t> поли</a:t>
            </a:r>
            <a:r>
              <a:rPr lang="ru-RU" sz="2800" u="sng" dirty="0"/>
              <a:t>изопрена</a:t>
            </a:r>
            <a:r>
              <a:rPr lang="ru-RU" sz="2800" dirty="0"/>
              <a:t> (натурального </a:t>
            </a:r>
            <a:r>
              <a:rPr lang="ru-RU" sz="2800" u="sng" dirty="0"/>
              <a:t>каучука</a:t>
            </a:r>
            <a:r>
              <a:rPr lang="ru-RU" sz="2800" dirty="0"/>
              <a:t>) </a:t>
            </a:r>
            <a:r>
              <a:rPr lang="ru-RU" sz="2800" u="sng" dirty="0"/>
              <a:t>серой</a:t>
            </a:r>
            <a:endParaRPr lang="ru-RU" sz="2800" dirty="0"/>
          </a:p>
        </p:txBody>
      </p:sp>
    </p:spTree>
    <p:extLst>
      <p:ext uri="{BB962C8B-B14F-4D97-AF65-F5344CB8AC3E}">
        <p14:creationId xmlns:p14="http://schemas.microsoft.com/office/powerpoint/2010/main" val="6451450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descr="http://shopedu.ru/uploaded_files/shop_images/1122.jpg"/>
          <p:cNvPicPr>
            <a:picLocks noGrp="1"/>
          </p:cNvPicPr>
          <p:nvPr>
            <p:ph idx="1"/>
          </p:nvPr>
        </p:nvPicPr>
        <p:blipFill>
          <a:blip r:embed="rId2" cstate="print"/>
          <a:srcRect/>
          <a:stretch>
            <a:fillRect/>
          </a:stretch>
        </p:blipFill>
        <p:spPr bwMode="auto">
          <a:xfrm>
            <a:off x="1547664" y="0"/>
            <a:ext cx="5976664" cy="6858000"/>
          </a:xfrm>
          <a:prstGeom prst="rect">
            <a:avLst/>
          </a:prstGeom>
          <a:noFill/>
          <a:ln w="9525">
            <a:noFill/>
            <a:miter lim="800000"/>
            <a:headEnd/>
            <a:tailEnd/>
          </a:ln>
        </p:spPr>
      </p:pic>
    </p:spTree>
    <p:extLst>
      <p:ext uri="{BB962C8B-B14F-4D97-AF65-F5344CB8AC3E}">
        <p14:creationId xmlns:p14="http://schemas.microsoft.com/office/powerpoint/2010/main" val="41142691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16632"/>
            <a:ext cx="9036496" cy="6502532"/>
          </a:xfrm>
        </p:spPr>
        <p:txBody>
          <a:bodyPr>
            <a:normAutofit fontScale="77500" lnSpcReduction="20000"/>
          </a:bodyPr>
          <a:lstStyle/>
          <a:p>
            <a:pPr marL="0" indent="0">
              <a:buNone/>
            </a:pPr>
            <a:r>
              <a:rPr lang="ru-RU" dirty="0"/>
              <a:t> </a:t>
            </a:r>
            <a:r>
              <a:rPr lang="ru-RU" sz="3400" dirty="0"/>
              <a:t> </a:t>
            </a:r>
            <a:r>
              <a:rPr lang="ru-RU" sz="3400" b="1" dirty="0"/>
              <a:t>  </a:t>
            </a:r>
            <a:r>
              <a:rPr lang="ru-RU" sz="3400" b="1" dirty="0" smtClean="0"/>
              <a:t>Классификация и ассортимент резин</a:t>
            </a:r>
          </a:p>
          <a:p>
            <a:pPr marL="0" indent="0">
              <a:buNone/>
            </a:pPr>
            <a:r>
              <a:rPr lang="ru-RU" sz="3400" dirty="0" smtClean="0"/>
              <a:t>Ассортимент отечественного синтетического каучука в настоящее время весьма большой: он насчитывает более 30 типов и свыше 200 марок. Основными типами синтетических каучуков являются:</a:t>
            </a:r>
          </a:p>
          <a:p>
            <a:pPr marL="0" indent="0">
              <a:buNone/>
            </a:pPr>
            <a:r>
              <a:rPr lang="ru-RU" sz="3400" dirty="0" smtClean="0"/>
              <a:t>·</a:t>
            </a:r>
            <a:r>
              <a:rPr lang="ru-RU" sz="3400" dirty="0"/>
              <a:t>           СКБ (бутадиеновый, натрий-</a:t>
            </a:r>
            <a:r>
              <a:rPr lang="ru-RU" sz="3400" dirty="0" err="1"/>
              <a:t>дивиниловый</a:t>
            </a:r>
            <a:r>
              <a:rPr lang="ru-RU" sz="3400" dirty="0"/>
              <a:t> или </a:t>
            </a:r>
            <a:r>
              <a:rPr lang="ru-RU" sz="3400" dirty="0" err="1"/>
              <a:t>дивинильный</a:t>
            </a:r>
            <a:r>
              <a:rPr lang="ru-RU" sz="3400" dirty="0"/>
              <a:t>);</a:t>
            </a:r>
          </a:p>
          <a:p>
            <a:pPr marL="0" indent="0">
              <a:buNone/>
            </a:pPr>
            <a:r>
              <a:rPr lang="ru-RU" sz="3400" dirty="0"/>
              <a:t>·           СКС (бутадиен-стирольный, или дивинил-стирольный);</a:t>
            </a:r>
          </a:p>
          <a:p>
            <a:pPr marL="0" indent="0">
              <a:buNone/>
            </a:pPr>
            <a:r>
              <a:rPr lang="ru-RU" sz="3400" dirty="0"/>
              <a:t>·           СКИ (</a:t>
            </a:r>
            <a:r>
              <a:rPr lang="ru-RU" sz="3400" dirty="0" err="1"/>
              <a:t>изопреновый</a:t>
            </a:r>
            <a:r>
              <a:rPr lang="ru-RU" sz="3400" dirty="0"/>
              <a:t>);</a:t>
            </a:r>
          </a:p>
          <a:p>
            <a:pPr marL="0" indent="0">
              <a:buNone/>
            </a:pPr>
            <a:r>
              <a:rPr lang="ru-RU" sz="3400" dirty="0"/>
              <a:t>·           СКЭП (этилен-пропиленовый);</a:t>
            </a:r>
          </a:p>
          <a:p>
            <a:pPr marL="0" indent="0">
              <a:buNone/>
            </a:pPr>
            <a:r>
              <a:rPr lang="ru-RU" sz="3400" dirty="0"/>
              <a:t>·           СКФ (фторсодержащий);</a:t>
            </a:r>
          </a:p>
          <a:p>
            <a:pPr marL="0" indent="0">
              <a:buNone/>
            </a:pPr>
            <a:r>
              <a:rPr lang="ru-RU" sz="3400" dirty="0"/>
              <a:t>·           Бутилкаучук;</a:t>
            </a:r>
          </a:p>
          <a:p>
            <a:pPr marL="0" indent="0">
              <a:buNone/>
            </a:pPr>
            <a:r>
              <a:rPr lang="ru-RU" sz="3400" dirty="0"/>
              <a:t>·           </a:t>
            </a:r>
            <a:r>
              <a:rPr lang="ru-RU" sz="3400" dirty="0" err="1"/>
              <a:t>Найрит</a:t>
            </a:r>
            <a:r>
              <a:rPr lang="ru-RU" sz="3400" dirty="0"/>
              <a:t> (хлоропреновый каучук);</a:t>
            </a:r>
          </a:p>
          <a:p>
            <a:pPr marL="0" indent="0">
              <a:buNone/>
            </a:pPr>
            <a:r>
              <a:rPr lang="ru-RU" sz="3400" dirty="0"/>
              <a:t>·           СКН (бутадиен-нитрильный);</a:t>
            </a:r>
          </a:p>
          <a:p>
            <a:pPr marL="0" indent="0">
              <a:buNone/>
            </a:pPr>
            <a:r>
              <a:rPr lang="ru-RU" sz="3400" dirty="0" smtClean="0"/>
              <a:t>·           </a:t>
            </a:r>
            <a:r>
              <a:rPr lang="ru-RU" sz="3400" dirty="0" err="1" smtClean="0"/>
              <a:t>Полисульфидный</a:t>
            </a:r>
            <a:r>
              <a:rPr lang="ru-RU" sz="3400" dirty="0" smtClean="0"/>
              <a:t> (тиокол);</a:t>
            </a:r>
          </a:p>
          <a:p>
            <a:pPr marL="0" indent="0">
              <a:buNone/>
            </a:pPr>
            <a:r>
              <a:rPr lang="ru-RU" sz="3400" dirty="0" smtClean="0"/>
              <a:t>·</a:t>
            </a:r>
            <a:r>
              <a:rPr lang="ru-RU" sz="3400" dirty="0"/>
              <a:t>           СКТ (теплостойкий);</a:t>
            </a:r>
          </a:p>
          <a:p>
            <a:pPr marL="0" indent="0">
              <a:buNone/>
            </a:pPr>
            <a:r>
              <a:rPr lang="ru-RU" sz="3400" dirty="0"/>
              <a:t>·           СКУ (полиуретановый).</a:t>
            </a:r>
          </a:p>
          <a:p>
            <a:endParaRPr lang="ru-RU" dirty="0"/>
          </a:p>
        </p:txBody>
      </p:sp>
    </p:spTree>
    <p:extLst>
      <p:ext uri="{BB962C8B-B14F-4D97-AF65-F5344CB8AC3E}">
        <p14:creationId xmlns:p14="http://schemas.microsoft.com/office/powerpoint/2010/main" val="1192863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72955" y="260648"/>
            <a:ext cx="8413845" cy="6454051"/>
          </a:xfrm>
        </p:spPr>
        <p:txBody>
          <a:bodyPr>
            <a:normAutofit lnSpcReduction="10000"/>
          </a:bodyPr>
          <a:lstStyle/>
          <a:p>
            <a:r>
              <a:rPr lang="ru-RU" dirty="0"/>
              <a:t>Высокомолекулярный углеводород </a:t>
            </a:r>
            <a:r>
              <a:rPr lang="ru-RU" b="1" dirty="0"/>
              <a:t>(C</a:t>
            </a:r>
            <a:r>
              <a:rPr lang="ru-RU" b="1" baseline="-25000" dirty="0"/>
              <a:t>5</a:t>
            </a:r>
            <a:r>
              <a:rPr lang="ru-RU" b="1" dirty="0"/>
              <a:t>H</a:t>
            </a:r>
            <a:r>
              <a:rPr lang="ru-RU" b="1" baseline="-25000" dirty="0"/>
              <a:t>8</a:t>
            </a:r>
            <a:r>
              <a:rPr lang="ru-RU" b="1" dirty="0"/>
              <a:t>)</a:t>
            </a:r>
            <a:r>
              <a:rPr lang="ru-RU" baseline="-25000" dirty="0"/>
              <a:t>n</a:t>
            </a:r>
            <a:r>
              <a:rPr lang="ru-RU" dirty="0"/>
              <a:t>, </a:t>
            </a:r>
            <a:r>
              <a:rPr lang="ru-RU" dirty="0" err="1"/>
              <a:t>цис</a:t>
            </a:r>
            <a:r>
              <a:rPr lang="ru-RU" dirty="0"/>
              <a:t>- полимер изопрена; содержится в млечном соке (латексе) гевеи, кок-сагыза (разновидности одуванчика) и других растений. Растворим в углеводородах и их производных (бензине, бензоле, хлороформе, сероуглероде и т. д.). В воде, спирте, ацетоне натуральный каучук практически не набухает и не растворяется. Уже при комнатной температуре натуральный каучук присоединяет кислород, происходит окислительная деструкция (старение каучука), при этом уменьшается его прочность и эластичность. </a:t>
            </a:r>
          </a:p>
        </p:txBody>
      </p:sp>
    </p:spTree>
    <p:extLst>
      <p:ext uri="{BB962C8B-B14F-4D97-AF65-F5344CB8AC3E}">
        <p14:creationId xmlns:p14="http://schemas.microsoft.com/office/powerpoint/2010/main" val="1662835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СБОР ЛАТЕКСА из надреза каучуконосного дерева."/>
          <p:cNvPicPr/>
          <p:nvPr/>
        </p:nvPicPr>
        <p:blipFill>
          <a:blip r:embed="rId2" cstate="print"/>
          <a:srcRect/>
          <a:stretch>
            <a:fillRect/>
          </a:stretch>
        </p:blipFill>
        <p:spPr bwMode="auto">
          <a:xfrm>
            <a:off x="40943" y="0"/>
            <a:ext cx="9103057" cy="6837528"/>
          </a:xfrm>
          <a:prstGeom prst="rect">
            <a:avLst/>
          </a:prstGeom>
          <a:noFill/>
          <a:ln w="9525">
            <a:noFill/>
            <a:miter lim="800000"/>
            <a:headEnd/>
            <a:tailEnd/>
          </a:ln>
        </p:spPr>
      </p:pic>
    </p:spTree>
    <p:extLst>
      <p:ext uri="{BB962C8B-B14F-4D97-AF65-F5344CB8AC3E}">
        <p14:creationId xmlns:p14="http://schemas.microsoft.com/office/powerpoint/2010/main" val="3115696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descr="http://www.erasersworld.com/photo/05_tray.jpg"/>
          <p:cNvPicPr>
            <a:picLocks noGrp="1"/>
          </p:cNvPicPr>
          <p:nvPr>
            <p:ph idx="1"/>
          </p:nvPr>
        </p:nvPicPr>
        <p:blipFill>
          <a:blip r:embed="rId2" cstate="print"/>
          <a:srcRect/>
          <a:stretch>
            <a:fillRect/>
          </a:stretch>
        </p:blipFill>
        <p:spPr bwMode="auto">
          <a:xfrm>
            <a:off x="-21186" y="0"/>
            <a:ext cx="4377162" cy="4509120"/>
          </a:xfrm>
          <a:prstGeom prst="rect">
            <a:avLst/>
          </a:prstGeom>
          <a:noFill/>
          <a:ln w="9525">
            <a:noFill/>
            <a:miter lim="800000"/>
            <a:headEnd/>
            <a:tailEnd/>
          </a:ln>
        </p:spPr>
      </p:pic>
      <p:pic>
        <p:nvPicPr>
          <p:cNvPr id="5" name="Рисунок 4" descr="http://www.erasersworld.com/photo/06_latex.jpg"/>
          <p:cNvPicPr/>
          <p:nvPr/>
        </p:nvPicPr>
        <p:blipFill>
          <a:blip r:embed="rId3" cstate="print"/>
          <a:srcRect/>
          <a:stretch>
            <a:fillRect/>
          </a:stretch>
        </p:blipFill>
        <p:spPr bwMode="auto">
          <a:xfrm>
            <a:off x="4380589" y="0"/>
            <a:ext cx="4762500" cy="4509120"/>
          </a:xfrm>
          <a:prstGeom prst="rect">
            <a:avLst/>
          </a:prstGeom>
          <a:noFill/>
          <a:ln w="9525">
            <a:noFill/>
            <a:miter lim="800000"/>
            <a:headEnd/>
            <a:tailEnd/>
          </a:ln>
        </p:spPr>
      </p:pic>
      <p:sp>
        <p:nvSpPr>
          <p:cNvPr id="6" name="Прямоугольник 5"/>
          <p:cNvSpPr/>
          <p:nvPr/>
        </p:nvSpPr>
        <p:spPr>
          <a:xfrm>
            <a:off x="251520" y="4797152"/>
            <a:ext cx="8568952" cy="1815882"/>
          </a:xfrm>
          <a:prstGeom prst="rect">
            <a:avLst/>
          </a:prstGeom>
        </p:spPr>
        <p:txBody>
          <a:bodyPr wrap="square">
            <a:spAutoFit/>
          </a:bodyPr>
          <a:lstStyle/>
          <a:p>
            <a:r>
              <a:rPr lang="ru-RU" sz="2800" dirty="0"/>
              <a:t>В результате отстаивания сок превращается в плотную и очень прочную резиновую массу. Затем эту массу пропускают через пресс, чтобы отжать воду.</a:t>
            </a:r>
          </a:p>
          <a:p>
            <a:endParaRPr lang="ru-RU" sz="2800" dirty="0"/>
          </a:p>
        </p:txBody>
      </p:sp>
    </p:spTree>
    <p:extLst>
      <p:ext uri="{BB962C8B-B14F-4D97-AF65-F5344CB8AC3E}">
        <p14:creationId xmlns:p14="http://schemas.microsoft.com/office/powerpoint/2010/main" val="336278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4" name="Рисунок 3" descr="http://www.erasersworld.com/photo/07_press.jpg"/>
          <p:cNvPicPr/>
          <p:nvPr/>
        </p:nvPicPr>
        <p:blipFill>
          <a:blip r:embed="rId2" cstate="print"/>
          <a:srcRect/>
          <a:stretch>
            <a:fillRect/>
          </a:stretch>
        </p:blipFill>
        <p:spPr bwMode="auto">
          <a:xfrm>
            <a:off x="395785" y="136478"/>
            <a:ext cx="8352679" cy="6388866"/>
          </a:xfrm>
          <a:prstGeom prst="rect">
            <a:avLst/>
          </a:prstGeom>
          <a:noFill/>
          <a:ln w="9525">
            <a:noFill/>
            <a:miter lim="800000"/>
            <a:headEnd/>
            <a:tailEnd/>
          </a:ln>
        </p:spPr>
      </p:pic>
    </p:spTree>
    <p:extLst>
      <p:ext uri="{BB962C8B-B14F-4D97-AF65-F5344CB8AC3E}">
        <p14:creationId xmlns:p14="http://schemas.microsoft.com/office/powerpoint/2010/main" val="1164502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4" name="Рисунок 3" descr="http://www.erasersworld.com/photo/08_press2.jpg"/>
          <p:cNvPicPr/>
          <p:nvPr/>
        </p:nvPicPr>
        <p:blipFill>
          <a:blip r:embed="rId2" cstate="print"/>
          <a:srcRect/>
          <a:stretch>
            <a:fillRect/>
          </a:stretch>
        </p:blipFill>
        <p:spPr bwMode="auto">
          <a:xfrm>
            <a:off x="395785" y="136478"/>
            <a:ext cx="8352679" cy="5668785"/>
          </a:xfrm>
          <a:prstGeom prst="rect">
            <a:avLst/>
          </a:prstGeom>
          <a:noFill/>
          <a:ln w="9525">
            <a:noFill/>
            <a:miter lim="800000"/>
            <a:headEnd/>
            <a:tailEnd/>
          </a:ln>
        </p:spPr>
      </p:pic>
      <p:sp>
        <p:nvSpPr>
          <p:cNvPr id="5" name="Прямоугольник 4"/>
          <p:cNvSpPr/>
          <p:nvPr/>
        </p:nvSpPr>
        <p:spPr>
          <a:xfrm>
            <a:off x="95534" y="5856616"/>
            <a:ext cx="8925635" cy="923330"/>
          </a:xfrm>
          <a:prstGeom prst="rect">
            <a:avLst/>
          </a:prstGeom>
        </p:spPr>
        <p:txBody>
          <a:bodyPr wrap="square">
            <a:spAutoFit/>
          </a:bodyPr>
          <a:lstStyle/>
          <a:p>
            <a:r>
              <a:rPr lang="ru-RU" dirty="0"/>
              <a:t>В результате получается брикет резины, который затем высушивается при высоких температурах, в результате чего масса приобретает более темный цвет (на фотографии этот брикет расположен слева). </a:t>
            </a:r>
          </a:p>
        </p:txBody>
      </p:sp>
    </p:spTree>
    <p:extLst>
      <p:ext uri="{BB962C8B-B14F-4D97-AF65-F5344CB8AC3E}">
        <p14:creationId xmlns:p14="http://schemas.microsoft.com/office/powerpoint/2010/main" val="27291190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4" name="Рисунок 3" descr="http://www.erasersworld.com/photo/09_result.jpg"/>
          <p:cNvPicPr/>
          <p:nvPr/>
        </p:nvPicPr>
        <p:blipFill>
          <a:blip r:embed="rId2" cstate="print"/>
          <a:srcRect/>
          <a:stretch>
            <a:fillRect/>
          </a:stretch>
        </p:blipFill>
        <p:spPr bwMode="auto">
          <a:xfrm>
            <a:off x="313899" y="274638"/>
            <a:ext cx="8516202" cy="5929326"/>
          </a:xfrm>
          <a:prstGeom prst="rect">
            <a:avLst/>
          </a:prstGeom>
          <a:noFill/>
          <a:ln w="9525">
            <a:noFill/>
            <a:miter lim="800000"/>
            <a:headEnd/>
            <a:tailEnd/>
          </a:ln>
        </p:spPr>
      </p:pic>
    </p:spTree>
    <p:extLst>
      <p:ext uri="{BB962C8B-B14F-4D97-AF65-F5344CB8AC3E}">
        <p14:creationId xmlns:p14="http://schemas.microsoft.com/office/powerpoint/2010/main" val="409110339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TotalTime>
  <Words>1511</Words>
  <Application>Microsoft Office PowerPoint</Application>
  <PresentationFormat>Экран (4:3)</PresentationFormat>
  <Paragraphs>45</Paragraphs>
  <Slides>34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34</vt:i4>
      </vt:variant>
    </vt:vector>
  </HeadingPairs>
  <TitlesOfParts>
    <vt:vector size="38" baseType="lpstr">
      <vt:lpstr>Arial</vt:lpstr>
      <vt:lpstr>Calibri</vt:lpstr>
      <vt:lpstr>Times New Roman</vt:lpstr>
      <vt:lpstr>Тема Office</vt:lpstr>
      <vt:lpstr>Производство каучуков и резины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Производство каучуков и резины</dc:title>
  <dc:creator>Гани</dc:creator>
  <cp:lastModifiedBy>user</cp:lastModifiedBy>
  <cp:revision>18</cp:revision>
  <dcterms:created xsi:type="dcterms:W3CDTF">2012-04-13T05:23:24Z</dcterms:created>
  <dcterms:modified xsi:type="dcterms:W3CDTF">2014-11-26T04:24:55Z</dcterms:modified>
</cp:coreProperties>
</file>